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1" r:id="rId1"/>
  </p:sldMasterIdLst>
  <p:notesMasterIdLst>
    <p:notesMasterId r:id="rId23"/>
  </p:notesMasterIdLst>
  <p:sldIdLst>
    <p:sldId id="270" r:id="rId2"/>
    <p:sldId id="272" r:id="rId3"/>
    <p:sldId id="273" r:id="rId4"/>
    <p:sldId id="274" r:id="rId5"/>
    <p:sldId id="275" r:id="rId6"/>
    <p:sldId id="276" r:id="rId7"/>
    <p:sldId id="271" r:id="rId8"/>
    <p:sldId id="258" r:id="rId9"/>
    <p:sldId id="257" r:id="rId10"/>
    <p:sldId id="259" r:id="rId11"/>
    <p:sldId id="260" r:id="rId12"/>
    <p:sldId id="261" r:id="rId13"/>
    <p:sldId id="264" r:id="rId14"/>
    <p:sldId id="262" r:id="rId15"/>
    <p:sldId id="263" r:id="rId16"/>
    <p:sldId id="265" r:id="rId17"/>
    <p:sldId id="277" r:id="rId18"/>
    <p:sldId id="266" r:id="rId19"/>
    <p:sldId id="267" r:id="rId20"/>
    <p:sldId id="268" r:id="rId21"/>
    <p:sldId id="278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a="http://schemas.openxmlformats.org/drawingml/2006/main" xmlns:r="http://schemas.openxmlformats.org/officeDocument/2006/relationships" xmlns:p="http://schemas.openxmlformats.org/presentationml/2006/main" xmlns="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:a="http://schemas.openxmlformats.org/drawingml/2006/main" xmlns:r="http://schemas.openxmlformats.org/officeDocument/2006/relationships" xmlns:p="http://schemas.openxmlformats.org/presentationml/2006/main" xmlns="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885" autoAdjust="0"/>
    <p:restoredTop sz="94660"/>
  </p:normalViewPr>
  <p:slideViewPr>
    <p:cSldViewPr snapToObjects="1">
      <p:cViewPr varScale="1">
        <p:scale>
          <a:sx n="82" d="100"/>
          <a:sy n="82" d="100"/>
        </p:scale>
        <p:origin x="-10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heme" Target="theme/theme1.xml"/><Relationship Id="rId14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28" Type="http://schemas.openxmlformats.org/officeDocument/2006/relationships/tableStyles" Target="tableStyles.xml"/><Relationship Id="rId26" Type="http://schemas.openxmlformats.org/officeDocument/2006/relationships/viewProps" Target="viewProp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AE8819-CD36-46DF-A7C6-F7D514BE64E8}" type="datetimeFigureOut">
              <a:rPr lang="en-US" smtClean="0"/>
              <a:pPr/>
              <a:t>3/17/11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6D7F1-6257-47AE-97B7-92E949167F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387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5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048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024313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2531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024313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FF34F95C-C2CB-ED48-AC3D-7341C9EFBFC3}" type="datetimeFigureOut">
              <a:rPr lang="en-US" smtClean="0"/>
              <a:pPr/>
              <a:t>3/17/11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AC0B38-601A-AC45-A2A5-893D91810A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4F95C-C2CB-ED48-AC3D-7341C9EFBFC3}" type="datetimeFigureOut">
              <a:rPr lang="en-US" smtClean="0"/>
              <a:pPr/>
              <a:t>3/17/11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0B38-601A-AC45-A2A5-893D91810A9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4F95C-C2CB-ED48-AC3D-7341C9EFBFC3}" type="datetimeFigureOut">
              <a:rPr lang="en-US" smtClean="0"/>
              <a:pPr/>
              <a:t>3/17/11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0B38-601A-AC45-A2A5-893D91810A9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11414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03/03/11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24A825-D12D-4AD3-A147-60E651E6E2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4F95C-C2CB-ED48-AC3D-7341C9EFBFC3}" type="datetimeFigureOut">
              <a:rPr lang="en-US" smtClean="0"/>
              <a:pPr/>
              <a:t>3/17/11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0B38-601A-AC45-A2A5-893D91810A9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FF34F95C-C2CB-ED48-AC3D-7341C9EFBFC3}" type="datetimeFigureOut">
              <a:rPr lang="en-US" smtClean="0"/>
              <a:pPr/>
              <a:t>3/17/11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AC0B38-601A-AC45-A2A5-893D91810A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4F95C-C2CB-ED48-AC3D-7341C9EFBFC3}" type="datetimeFigureOut">
              <a:rPr lang="en-US" smtClean="0"/>
              <a:pPr/>
              <a:t>3/17/11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78AC0B38-601A-AC45-A2A5-893D91810A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4F95C-C2CB-ED48-AC3D-7341C9EFBFC3}" type="datetimeFigureOut">
              <a:rPr lang="en-US" smtClean="0"/>
              <a:pPr/>
              <a:t>3/17/11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78AC0B38-601A-AC45-A2A5-893D91810A9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4F95C-C2CB-ED48-AC3D-7341C9EFBFC3}" type="datetimeFigureOut">
              <a:rPr lang="en-US" smtClean="0"/>
              <a:pPr/>
              <a:t>3/17/11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0B38-601A-AC45-A2A5-893D91810A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4F95C-C2CB-ED48-AC3D-7341C9EFBFC3}" type="datetimeFigureOut">
              <a:rPr lang="en-US" smtClean="0"/>
              <a:pPr/>
              <a:t>3/17/11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0B38-601A-AC45-A2A5-893D91810A9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FF34F95C-C2CB-ED48-AC3D-7341C9EFBFC3}" type="datetimeFigureOut">
              <a:rPr lang="en-US" smtClean="0"/>
              <a:pPr/>
              <a:t>3/17/11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AC0B38-601A-AC45-A2A5-893D91810A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FF34F95C-C2CB-ED48-AC3D-7341C9EFBFC3}" type="datetimeFigureOut">
              <a:rPr lang="en-US" smtClean="0"/>
              <a:pPr/>
              <a:t>3/17/11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AC0B38-601A-AC45-A2A5-893D91810A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fld id="{FF34F95C-C2CB-ED48-AC3D-7341C9EFBFC3}" type="datetimeFigureOut">
              <a:rPr lang="en-US" smtClean="0"/>
              <a:pPr/>
              <a:t>3/17/11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</a:lstStyle>
          <a:p>
            <a:fld id="{78AC0B38-601A-AC45-A2A5-893D91810A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tkQUQbnHjOM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Relationship Id="rId3" Type="http://schemas.openxmlformats.org/officeDocument/2006/relationships/image" Target="../media/image18.jpeg"/><Relationship Id="rId5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Genetically Modified Food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Sara Vinik, </a:t>
            </a:r>
            <a:r>
              <a:rPr lang="en-US" dirty="0" err="1" smtClean="0"/>
              <a:t>Jenn</a:t>
            </a:r>
            <a:r>
              <a:rPr lang="en-US" dirty="0" smtClean="0"/>
              <a:t> Davidson, and Emily Velez</a:t>
            </a:r>
            <a:endParaRPr lang="en-US" dirty="0"/>
          </a:p>
        </p:txBody>
      </p:sp>
      <p:pic>
        <p:nvPicPr>
          <p:cNvPr id="1026" name="Picture 2" descr="http://www.newworldorderwar.com/wp-content/uploads/2010/05/1412_1_3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3886200"/>
            <a:ext cx="2507566" cy="2507566"/>
          </a:xfrm>
          <a:prstGeom prst="rect">
            <a:avLst/>
          </a:prstGeom>
          <a:noFill/>
        </p:spPr>
      </p:pic>
      <p:pic>
        <p:nvPicPr>
          <p:cNvPr id="1028" name="Picture 4" descr="https://www.achooallergy.com/blog/images/gm_strawberri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4191000"/>
            <a:ext cx="2466975" cy="2009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Validity of Concerns: interbreeding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Already have had many instances of GM plants interbreeding with wild plants</a:t>
            </a:r>
          </a:p>
          <a:p>
            <a:pPr marL="742950" lvl="2" indent="-342900"/>
            <a:r>
              <a:rPr lang="en-US" dirty="0" smtClean="0"/>
              <a:t>Example: creeping </a:t>
            </a:r>
            <a:r>
              <a:rPr lang="en-US" dirty="0" err="1" smtClean="0"/>
              <a:t>bentgrass</a:t>
            </a:r>
            <a:r>
              <a:rPr lang="en-US" dirty="0" smtClean="0"/>
              <a:t>, modified for golf courses, pollinated wild grass</a:t>
            </a:r>
          </a:p>
          <a:p>
            <a:r>
              <a:rPr lang="en-US" dirty="0" smtClean="0"/>
              <a:t>Most scientists believe GM plants can eventually breed into wild plants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1645920"/>
            <a:ext cx="3619500" cy="24230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4343400"/>
            <a:ext cx="3619500" cy="2183638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588" y="274638"/>
            <a:ext cx="8229600" cy="1143000"/>
          </a:xfrm>
        </p:spPr>
        <p:txBody>
          <a:bodyPr/>
          <a:lstStyle/>
          <a:p>
            <a:r>
              <a:rPr lang="en-US" dirty="0" smtClean="0"/>
              <a:t>Pro versus Con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 scientists argue GM…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Others say…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Reduces use of insecticides and herbicides</a:t>
            </a:r>
          </a:p>
          <a:p>
            <a:endParaRPr lang="en-US" dirty="0" smtClean="0"/>
          </a:p>
          <a:p>
            <a:r>
              <a:rPr lang="en-US" dirty="0" smtClean="0"/>
              <a:t>Enables no-till farming</a:t>
            </a:r>
          </a:p>
          <a:p>
            <a:endParaRPr lang="en-US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Increases use of herbicides– plants can withstand them so farmers apply more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3962400"/>
            <a:ext cx="3584829" cy="2514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962400"/>
            <a:ext cx="3352800" cy="2514600"/>
          </a:xfrm>
          <a:prstGeom prst="rect">
            <a:avLst/>
          </a:prstGeom>
        </p:spPr>
      </p:pic>
    </p:spTree>
  </p:cSld>
  <p:clrMapOvr>
    <a:masterClrMapping/>
  </p:clrMapOvr>
  <mc:AlternateContent>
    <mc:Choice xmlns:a="http://schemas.openxmlformats.org/drawingml/2006/main" xmlns:r="http://schemas.openxmlformats.org/officeDocument/2006/relationships" xmlns:p="http://schemas.openxmlformats.org/presentationml/2006/main" xmlns="" xmlns:p14="http://schemas.microsoft.com/office/powerpoint/2010/main" xmlns:mc="http://schemas.openxmlformats.org/markup-compatibility/2006" xmlns:mv="urn:schemas-microsoft-com:mac:vml" Requires="p14">
      <p:transition p14:dur="100">
        <p:cut/>
      </p:transition>
    </mc:Choice>
    <mc:Fallback>
      <mp:transition xmlns:mp="http://schemas.microsoft.com/office/mac/powerpoint/2008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6" grpId="0" build="p"/>
      <p:bldP spid="3" grpId="0" build="p"/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/>
          <a:lstStyle/>
          <a:p>
            <a:r>
              <a:rPr lang="en-US" dirty="0" smtClean="0"/>
              <a:t>Environmental Benefits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304800" y="1645920"/>
            <a:ext cx="4038600" cy="4526280"/>
          </a:xfrm>
        </p:spPr>
        <p:txBody>
          <a:bodyPr/>
          <a:lstStyle/>
          <a:p>
            <a:r>
              <a:rPr lang="en-US" dirty="0" smtClean="0"/>
              <a:t>Less pesticides</a:t>
            </a:r>
            <a:r>
              <a:rPr lang="en-US" dirty="0" smtClean="0">
                <a:sym typeface="Wingdings"/>
              </a:rPr>
              <a:t> less usage of tractors to apply them  less fuel used</a:t>
            </a:r>
          </a:p>
          <a:p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No till farming  more carbon held within the soil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495800" y="5334001"/>
            <a:ext cx="4724400" cy="4525963"/>
          </a:xfrm>
        </p:spPr>
        <p:txBody>
          <a:bodyPr>
            <a:normAutofit/>
          </a:bodyPr>
          <a:lstStyle/>
          <a:p>
            <a:r>
              <a:rPr lang="en-US" sz="2000" i="1" dirty="0" smtClean="0"/>
              <a:t>In 2005, a GM crop research agency estimated that using GM crops is equivalent to taking 3.6 million cars off the road</a:t>
            </a:r>
            <a:endParaRPr lang="en-US" sz="20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1600200"/>
            <a:ext cx="4495800" cy="3505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5181600"/>
            <a:ext cx="3352800" cy="1362074"/>
          </a:xfrm>
          <a:prstGeom prst="rect">
            <a:avLst/>
          </a:prstGeom>
        </p:spPr>
      </p:pic>
    </p:spTree>
  </p:cSld>
  <p:clrMapOvr>
    <a:masterClrMapping/>
  </p:clrMapOvr>
  <mc:AlternateContent>
    <mc:Choice xmlns:a="http://schemas.openxmlformats.org/drawingml/2006/main" xmlns:r="http://schemas.openxmlformats.org/officeDocument/2006/relationships" xmlns:p="http://schemas.openxmlformats.org/presentationml/2006/main" xmlns="" xmlns:p14="http://schemas.microsoft.com/office/powerpoint/2010/main" xmlns:mc="http://schemas.openxmlformats.org/markup-compatibility/2006" xmlns:mv="urn:schemas-microsoft-com:mac:vml" Requires="p14">
      <p:transition spd="slow" p14:dur="1500">
        <p:split orient="vert"/>
      </p:transition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  <p:bldP spid="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Canadian farmer who uses GM canola plants (1:00) 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="" xmlns:p14="http://schemas.microsoft.com/office/powerpoint/2010/main" xmlns:mv="urn:schemas-microsoft-com:mac:vml" xmlns:mc="http://schemas.openxmlformats.org/markup-compatibility/2006" val="146266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Precautionary Principle 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Definition: if the effects of a product are unknown, then the product should not be used until research proves it safe </a:t>
            </a:r>
          </a:p>
          <a:p>
            <a:r>
              <a:rPr lang="en-US" dirty="0" smtClean="0"/>
              <a:t>Many scientists believe this should be applied to GM Food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5029200"/>
            <a:ext cx="7620000" cy="1600200"/>
          </a:xfrm>
          <a:prstGeom prst="rect">
            <a:avLst/>
          </a:prstGeom>
        </p:spPr>
      </p:pic>
    </p:spTree>
  </p:cSld>
  <p:clrMapOvr>
    <a:masterClrMapping/>
  </p:clrMapOvr>
  <mc:AlternateContent>
    <mc:Choice xmlns:a="http://schemas.openxmlformats.org/drawingml/2006/main" xmlns:r="http://schemas.openxmlformats.org/officeDocument/2006/relationships" xmlns:p="http://schemas.openxmlformats.org/presentationml/2006/main" xmlns="" xmlns:p14="http://schemas.microsoft.com/office/powerpoint/2010/main" xmlns:mc="http://schemas.openxmlformats.org/markup-compatibility/2006" xmlns:mv="urn:schemas-microsoft-com:mac:vml" Requires="p14">
      <p:transition spd="slow" p14:dur="800">
        <p:circle/>
      </p:transition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Precautionary Studies in Britain</a:t>
            </a:r>
            <a:br>
              <a:rPr lang="en-US" dirty="0" smtClean="0"/>
            </a:br>
            <a:r>
              <a:rPr lang="en-US" dirty="0" smtClean="0"/>
              <a:t>2003-2005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1. Economics: many long-term economic benefits, few short-term benefits </a:t>
            </a:r>
          </a:p>
          <a:p>
            <a:r>
              <a:rPr lang="en-US" dirty="0" smtClean="0"/>
              <a:t>2. Health: little evidence of harm to humans, but noted that effects on ecosystems should be tested</a:t>
            </a:r>
          </a:p>
          <a:p>
            <a:r>
              <a:rPr lang="en-US" dirty="0" smtClean="0"/>
              <a:t>3. Biodiversity: found that a field of GM beets supported less biodiversity than fields of their non-GM counterparts </a:t>
            </a:r>
          </a:p>
          <a:p>
            <a:pPr lvl="1"/>
            <a:r>
              <a:rPr lang="en-US" dirty="0" smtClean="0"/>
              <a:t>GM maize, however, supported more biodiversity. GM winter oilseed rape had mixed results. </a:t>
            </a:r>
            <a:endParaRPr lang="en-US" dirty="0"/>
          </a:p>
        </p:txBody>
      </p:sp>
    </p:spTree>
  </p:cSld>
  <p:clrMapOvr>
    <a:masterClrMapping/>
  </p:clrMapOvr>
  <mc:AlternateContent>
    <mc:Choice xmlns:a="http://schemas.openxmlformats.org/drawingml/2006/main" xmlns:r="http://schemas.openxmlformats.org/officeDocument/2006/relationships" xmlns:p="http://schemas.openxmlformats.org/presentationml/2006/main" xmlns="" xmlns:p14="http://schemas.microsoft.com/office/powerpoint/2010/main" xmlns:mc="http://schemas.openxmlformats.org/markup-compatibility/2006" xmlns:mv="urn:schemas-microsoft-com:mac:vml" Requires="p14">
      <p:transition spd="slow">
        <p14:flash/>
      </p:transition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"/>
          <p:cNvSpPr txBox="1">
            <a:spLocks noChangeArrowheads="1"/>
          </p:cNvSpPr>
          <p:nvPr/>
        </p:nvSpPr>
        <p:spPr bwMode="auto">
          <a:xfrm>
            <a:off x="457200" y="457200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 dirty="0"/>
              <a:t>GM Food Debate</a:t>
            </a:r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5041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>
              <a:spcBef>
                <a:spcPts val="800"/>
              </a:spcBef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3200" dirty="0"/>
              <a:t>People tend to think of food as natural</a:t>
            </a:r>
          </a:p>
          <a:p>
            <a:pPr marL="341313" indent="-341313">
              <a:spcBef>
                <a:spcPts val="800"/>
              </a:spcBef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3200" dirty="0"/>
              <a:t>Ethics and morals make people oppose “tinkering” with food</a:t>
            </a:r>
          </a:p>
          <a:p>
            <a:pPr marL="341313" indent="-341313">
              <a:spcBef>
                <a:spcPts val="800"/>
              </a:spcBef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3200" dirty="0"/>
              <a:t>Food=Survival </a:t>
            </a:r>
          </a:p>
          <a:p>
            <a:pPr marL="741363" lvl="1" indent="-284163">
              <a:spcBef>
                <a:spcPts val="700"/>
              </a:spcBef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800" dirty="0"/>
              <a:t>People cant choose not to eat</a:t>
            </a:r>
          </a:p>
          <a:p>
            <a:pPr marL="341313" indent="-341313">
              <a:spcBef>
                <a:spcPts val="800"/>
              </a:spcBef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3200" dirty="0"/>
              <a:t>GM dietary staples (corn, wheat, rice) </a:t>
            </a:r>
          </a:p>
          <a:p>
            <a:pPr marL="741363" lvl="1" indent="-284163">
              <a:spcBef>
                <a:spcPts val="700"/>
              </a:spcBef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800" dirty="0"/>
              <a:t>Forced to consume or take special efforts to avoid</a:t>
            </a:r>
          </a:p>
          <a:p>
            <a:pPr marL="341313" indent="-341313">
              <a:spcBef>
                <a:spcPts val="800"/>
              </a:spcBef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3200" dirty="0">
              <a:solidFill>
                <a:srgbClr val="000000"/>
              </a:solidFill>
            </a:endParaRPr>
          </a:p>
          <a:p>
            <a:pPr marL="341313" indent="-341313">
              <a:spcBef>
                <a:spcPts val="800"/>
              </a:spcBef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3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c1.redgreenandblue.org/files/2008/11/cornfiel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1"/>
            <a:ext cx="3962400" cy="2971800"/>
          </a:xfrm>
          <a:prstGeom prst="rect">
            <a:avLst/>
          </a:prstGeom>
          <a:noFill/>
        </p:spPr>
      </p:pic>
      <p:pic>
        <p:nvPicPr>
          <p:cNvPr id="53252" name="Picture 4" descr="http://restoretherepublic.com/wp-content/uploads/2009/08/gm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6557" y="838200"/>
            <a:ext cx="3384443" cy="2438399"/>
          </a:xfrm>
          <a:prstGeom prst="rect">
            <a:avLst/>
          </a:prstGeom>
          <a:noFill/>
        </p:spPr>
      </p:pic>
      <p:pic>
        <p:nvPicPr>
          <p:cNvPr id="53254" name="Picture 6" descr="http://2.bp.blogspot.com/_v2GFIISzHOU/R-s6B3E5L9I/AAAAAAAAAKU/gNj1KjK64Mc/s400/Genetically%2BModified%2BFoo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3492497"/>
            <a:ext cx="3581400" cy="2945702"/>
          </a:xfrm>
          <a:prstGeom prst="rect">
            <a:avLst/>
          </a:prstGeom>
          <a:noFill/>
        </p:spPr>
      </p:pic>
      <p:pic>
        <p:nvPicPr>
          <p:cNvPr id="53256" name="Picture 8" descr="http://cropandsoil.oregonstate.edu/sites/default/files/news/orldwide-increase-in-gm-crops-report-shows-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9600" y="3429001"/>
            <a:ext cx="4070243" cy="3009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 dirty="0">
                <a:solidFill>
                  <a:srgbClr val="FFFFFF"/>
                </a:solidFill>
              </a:rPr>
              <a:t>Lack of Control</a:t>
            </a:r>
          </a:p>
        </p:txBody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457200" y="1427162"/>
            <a:ext cx="8229600" cy="4821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>
              <a:spcBef>
                <a:spcPts val="800"/>
              </a:spcBef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800" dirty="0">
                <a:solidFill>
                  <a:srgbClr val="FFFFFF"/>
                </a:solidFill>
              </a:rPr>
              <a:t>Feelings of domination over one’s food supply</a:t>
            </a:r>
          </a:p>
          <a:p>
            <a:pPr marL="341313" indent="-341313">
              <a:spcBef>
                <a:spcPts val="800"/>
              </a:spcBef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800" dirty="0">
                <a:solidFill>
                  <a:srgbClr val="FFFFFF"/>
                </a:solidFill>
              </a:rPr>
              <a:t>Most safety research funded by </a:t>
            </a:r>
            <a:r>
              <a:rPr lang="en-US" sz="2800" dirty="0" err="1">
                <a:solidFill>
                  <a:srgbClr val="FFFFFF"/>
                </a:solidFill>
              </a:rPr>
              <a:t>Agrobiotech</a:t>
            </a:r>
            <a:r>
              <a:rPr lang="en-US" sz="2800" dirty="0">
                <a:solidFill>
                  <a:srgbClr val="FFFFFF"/>
                </a:solidFill>
              </a:rPr>
              <a:t> companies (develop GM products).</a:t>
            </a:r>
          </a:p>
          <a:p>
            <a:pPr marL="741363" lvl="1" indent="-284163">
              <a:spcBef>
                <a:spcPts val="700"/>
              </a:spcBef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800" dirty="0" err="1">
                <a:solidFill>
                  <a:srgbClr val="FFFFFF"/>
                </a:solidFill>
              </a:rPr>
              <a:t>Agrobiotech</a:t>
            </a:r>
            <a:r>
              <a:rPr lang="en-US" sz="2800" dirty="0">
                <a:solidFill>
                  <a:srgbClr val="FFFFFF"/>
                </a:solidFill>
              </a:rPr>
              <a:t> corporations:</a:t>
            </a:r>
          </a:p>
          <a:p>
            <a:pPr lvl="2">
              <a:spcBef>
                <a:spcPts val="600"/>
              </a:spcBef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 dirty="0">
                <a:solidFill>
                  <a:srgbClr val="FFFFFF"/>
                </a:solidFill>
              </a:rPr>
              <a:t>Monsanto</a:t>
            </a:r>
          </a:p>
          <a:p>
            <a:pPr lvl="2">
              <a:spcBef>
                <a:spcPts val="600"/>
              </a:spcBef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 dirty="0" err="1">
                <a:solidFill>
                  <a:srgbClr val="FFFFFF"/>
                </a:solidFill>
              </a:rPr>
              <a:t>Syngenta</a:t>
            </a:r>
            <a:endParaRPr lang="en-US" sz="2400" dirty="0">
              <a:solidFill>
                <a:srgbClr val="FFFFFF"/>
              </a:solidFill>
            </a:endParaRPr>
          </a:p>
          <a:p>
            <a:pPr lvl="2">
              <a:spcBef>
                <a:spcPts val="600"/>
              </a:spcBef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 dirty="0">
                <a:solidFill>
                  <a:srgbClr val="FFFFFF"/>
                </a:solidFill>
              </a:rPr>
              <a:t>Bayer </a:t>
            </a:r>
            <a:r>
              <a:rPr lang="en-US" sz="2400" dirty="0" err="1">
                <a:solidFill>
                  <a:srgbClr val="FFFFFF"/>
                </a:solidFill>
              </a:rPr>
              <a:t>CropScience</a:t>
            </a:r>
            <a:endParaRPr lang="en-US" sz="2400" dirty="0">
              <a:solidFill>
                <a:srgbClr val="FFFFFF"/>
              </a:solidFill>
            </a:endParaRPr>
          </a:p>
          <a:p>
            <a:pPr lvl="2">
              <a:spcBef>
                <a:spcPts val="600"/>
              </a:spcBef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 dirty="0">
                <a:solidFill>
                  <a:srgbClr val="FFFFFF"/>
                </a:solidFill>
              </a:rPr>
              <a:t>Dow</a:t>
            </a:r>
          </a:p>
          <a:p>
            <a:pPr lvl="2">
              <a:spcBef>
                <a:spcPts val="600"/>
              </a:spcBef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 dirty="0">
                <a:solidFill>
                  <a:srgbClr val="FFFFFF"/>
                </a:solidFill>
              </a:rPr>
              <a:t>DuPont</a:t>
            </a:r>
          </a:p>
          <a:p>
            <a:pPr lvl="2">
              <a:spcBef>
                <a:spcPts val="600"/>
              </a:spcBef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 dirty="0">
                <a:solidFill>
                  <a:srgbClr val="FFFFFF"/>
                </a:solidFill>
              </a:rPr>
              <a:t>BASF</a:t>
            </a:r>
          </a:p>
        </p:txBody>
      </p:sp>
      <p:pic>
        <p:nvPicPr>
          <p:cNvPr id="17412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5687" y="4114800"/>
            <a:ext cx="3821113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3050"/>
            <a:ext cx="8229600" cy="1146175"/>
          </a:xfrm>
        </p:spPr>
        <p:txBody>
          <a:bodyPr/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mtClean="0"/>
              <a:t>Cross Contamination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1577975"/>
            <a:ext cx="8229600" cy="4570413"/>
          </a:xfrm>
        </p:spPr>
        <p:txBody>
          <a:bodyPr lIns="0" tIns="0" rIns="0" bIns="0" anchor="ctr">
            <a:normAutofit lnSpcReduction="10000"/>
          </a:bodyPr>
          <a:lstStyle/>
          <a:p>
            <a:pPr marL="914400" lvl="2" indent="0" eaLnBrk="1" hangingPunct="1">
              <a:spcBef>
                <a:spcPts val="800"/>
              </a:spcBef>
              <a:buFont typeface="Arial" charset="0"/>
              <a:buChar char="•"/>
              <a:tabLst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</a:pPr>
            <a:r>
              <a:rPr lang="en-US" sz="3200" smtClean="0"/>
              <a:t>Pollen from GM crops can migrate to non GM fields</a:t>
            </a:r>
          </a:p>
          <a:p>
            <a:pPr marL="1371600" lvl="3" indent="0" eaLnBrk="1" hangingPunct="1">
              <a:spcBef>
                <a:spcPts val="800"/>
              </a:spcBef>
              <a:buFont typeface="Arial" charset="0"/>
              <a:buChar char="–"/>
              <a:tabLst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</a:pPr>
            <a:r>
              <a:rPr lang="en-US" sz="2800" smtClean="0"/>
              <a:t>Monsanto holds patents that forbid farmers from planting seed that has their genes in it without a contract.</a:t>
            </a:r>
          </a:p>
          <a:p>
            <a:pPr marL="1828800" lvl="4" indent="0" eaLnBrk="1" hangingPunct="1">
              <a:spcBef>
                <a:spcPts val="800"/>
              </a:spcBef>
              <a:buSzPct val="45000"/>
              <a:buFont typeface="Wingdings" pitchFamily="-108" charset="2"/>
              <a:buChar char=""/>
              <a:tabLst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</a:pPr>
            <a:r>
              <a:rPr lang="en-US" sz="2200" smtClean="0"/>
              <a:t>As of January 2005 Monsanto has filed 90 lawsuits averaging $412,000.</a:t>
            </a:r>
          </a:p>
          <a:p>
            <a:pPr marL="1828800" lvl="4" indent="0" eaLnBrk="1" hangingPunct="1">
              <a:spcBef>
                <a:spcPts val="800"/>
              </a:spcBef>
              <a:buSzPct val="45000"/>
              <a:buFont typeface="Wingdings" pitchFamily="-108" charset="2"/>
              <a:buChar char=""/>
              <a:tabLst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</a:pPr>
            <a:r>
              <a:rPr lang="en-US" sz="2200" smtClean="0"/>
              <a:t>North Dakota farmer Tom Wiley is quoted as saying “Farmers are being sued for having GMOs on their property that they did not buy, do not want, and cannot sell.”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What is Genetic Modification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Genetic modification is within the realm of genetic engineering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u="sng" dirty="0" smtClean="0"/>
              <a:t>Genetic engineering </a:t>
            </a:r>
            <a:r>
              <a:rPr lang="en-US" sz="2400" dirty="0" smtClean="0"/>
              <a:t>is any process in which scientists manipulate an organism’s </a:t>
            </a:r>
            <a:r>
              <a:rPr lang="en-US" sz="2400" dirty="0" err="1" smtClean="0"/>
              <a:t>genetical</a:t>
            </a:r>
            <a:r>
              <a:rPr lang="en-US" sz="2400" dirty="0" smtClean="0"/>
              <a:t> material by adding, deleting, or changing segments of its DNA.</a:t>
            </a:r>
            <a:endParaRPr lang="en-US" sz="2400" u="sng" dirty="0"/>
          </a:p>
        </p:txBody>
      </p:sp>
      <p:pic>
        <p:nvPicPr>
          <p:cNvPr id="49154" name="Picture 2" descr="http://3.bp.blogspot.com/_ZkSSURCm3FI/TQ3jNCZ4t2I/AAAAAAAALTw/ZqzqK42okU0/s400/01-coll-dna-knoll-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1981200"/>
            <a:ext cx="2838450" cy="3676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3050"/>
            <a:ext cx="8229600" cy="1146175"/>
          </a:xfrm>
        </p:spPr>
        <p:txBody>
          <a:bodyPr/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/>
              <a:t>Worldwide Reaction 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" y="1644650"/>
            <a:ext cx="8229600" cy="4437063"/>
          </a:xfrm>
        </p:spPr>
        <p:txBody>
          <a:bodyPr lIns="0" tIns="0" rIns="0" bIns="0" anchor="ctr"/>
          <a:lstStyle/>
          <a:p>
            <a:pPr marL="0" indent="0" eaLnBrk="1" hangingPunct="1">
              <a:buSzPct val="45000"/>
              <a:buFont typeface="Wingdings" pitchFamily="-108" charset="2"/>
              <a:buChar char="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600" dirty="0" smtClean="0"/>
              <a:t>European Union</a:t>
            </a:r>
          </a:p>
          <a:p>
            <a:pPr marL="914400" lvl="2" indent="0" eaLnBrk="1" hangingPunct="1">
              <a:spcBef>
                <a:spcPts val="800"/>
              </a:spcBef>
              <a:buSzPct val="45000"/>
              <a:buFont typeface="Wingdings" pitchFamily="-108" charset="2"/>
              <a:buChar char="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600" dirty="0" smtClean="0"/>
              <a:t>Banned import from 1998 to 2003 until sued by USA</a:t>
            </a:r>
          </a:p>
          <a:p>
            <a:pPr marL="0" indent="0" eaLnBrk="1" hangingPunct="1">
              <a:buSzPct val="45000"/>
              <a:buFont typeface="Wingdings" pitchFamily="-108" charset="2"/>
              <a:buChar char="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600" dirty="0" smtClean="0"/>
              <a:t>India and Brazil</a:t>
            </a:r>
          </a:p>
          <a:p>
            <a:pPr marL="914400" lvl="2" indent="0" eaLnBrk="1" hangingPunct="1">
              <a:spcBef>
                <a:spcPts val="800"/>
              </a:spcBef>
              <a:buSzPct val="45000"/>
              <a:buFont typeface="Wingdings" pitchFamily="-108" charset="2"/>
              <a:buChar char="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600" dirty="0" smtClean="0"/>
              <a:t>Recently approved GM crops</a:t>
            </a:r>
          </a:p>
          <a:p>
            <a:pPr marL="0" indent="0" eaLnBrk="1" hangingPunct="1">
              <a:buSzPct val="45000"/>
              <a:buFont typeface="Wingdings" pitchFamily="-108" charset="2"/>
              <a:buChar char="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600" dirty="0" smtClean="0"/>
              <a:t>China</a:t>
            </a:r>
          </a:p>
          <a:p>
            <a:pPr marL="914400" lvl="2" indent="0" eaLnBrk="1" hangingPunct="1">
              <a:spcBef>
                <a:spcPts val="800"/>
              </a:spcBef>
              <a:buSzPct val="45000"/>
              <a:buFont typeface="Wingdings" pitchFamily="-108" charset="2"/>
              <a:buChar char="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600" dirty="0" smtClean="0"/>
              <a:t>Aggressively expanding the use of GMO</a:t>
            </a:r>
          </a:p>
          <a:p>
            <a:pPr marL="0" indent="0" eaLnBrk="1" hangingPunct="1">
              <a:buSzPct val="45000"/>
              <a:buFont typeface="Wingdings" pitchFamily="-108" charset="2"/>
              <a:buChar char="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600" dirty="0" smtClean="0"/>
              <a:t>Zambia</a:t>
            </a:r>
          </a:p>
          <a:p>
            <a:pPr marL="914400" lvl="2" indent="0" eaLnBrk="1" hangingPunct="1">
              <a:spcBef>
                <a:spcPts val="800"/>
              </a:spcBef>
              <a:buSzPct val="45000"/>
              <a:buFont typeface="Wingdings" pitchFamily="-108" charset="2"/>
              <a:buChar char="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600" dirty="0" smtClean="0"/>
              <a:t>During a 2002 drought refused food from the USA because it contained GM corn.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sitemaker.umich.edu/sec006group5/files/this_ma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219200"/>
            <a:ext cx="7617700" cy="4791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How Does Genetic Modification Work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u="sng" dirty="0" smtClean="0"/>
              <a:t>Genetically modified</a:t>
            </a:r>
            <a:r>
              <a:rPr lang="en-US" sz="1800" dirty="0" smtClean="0"/>
              <a:t> (also known as GM) </a:t>
            </a:r>
            <a:r>
              <a:rPr lang="en-US" sz="1800" u="sng" dirty="0" smtClean="0"/>
              <a:t>organisms</a:t>
            </a:r>
            <a:r>
              <a:rPr lang="en-US" sz="1800" dirty="0" smtClean="0"/>
              <a:t> are organisms that are genetically engineering using recombinant DNA technology.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sz="1800" u="sng" dirty="0" smtClean="0"/>
              <a:t>Recombinant DNA</a:t>
            </a:r>
            <a:r>
              <a:rPr lang="en-US" sz="1800" dirty="0" smtClean="0"/>
              <a:t> is DNA that is patched together from the DNA of various organisms.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Basically, DNA is broken up from various organisms and then they are spliced together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This is done to create a combination of desirable traits</a:t>
            </a:r>
            <a:endParaRPr lang="en-US" sz="1800" dirty="0"/>
          </a:p>
        </p:txBody>
      </p:sp>
      <p:pic>
        <p:nvPicPr>
          <p:cNvPr id="50178" name="Picture 2" descr="http://i2.squidoocdn.com/resize/squidoo_images/250/draft_lens11088261module101471661photo_1274716453making_gm_food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1483994"/>
            <a:ext cx="2590800" cy="4993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Recombinant DNA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8229600" cy="4572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Developed by scientists who were studying the bacterium </a:t>
            </a:r>
            <a:r>
              <a:rPr lang="en-US" i="1" dirty="0" smtClean="0"/>
              <a:t>Escherichia coli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There are two methods of recombining DNA: introducing the recombinant DNA directly into a plant cell and regenerating a plant from it or, in the cases of grains, a gene gun is used to shoot DNA directly into the cells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An organism with DNA from another species is called </a:t>
            </a:r>
            <a:r>
              <a:rPr lang="en-US" u="sng" dirty="0" smtClean="0"/>
              <a:t>transgenic</a:t>
            </a:r>
            <a:r>
              <a:rPr lang="en-US" dirty="0" smtClean="0"/>
              <a:t> and the moved genes are called </a:t>
            </a:r>
            <a:r>
              <a:rPr lang="en-US" u="sng" dirty="0" err="1" smtClean="0"/>
              <a:t>transgenes</a:t>
            </a:r>
            <a:r>
              <a:rPr lang="en-US" u="sng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academic.kellogg.edu/herbrandsonc/bio111/images/prop/propa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685800"/>
            <a:ext cx="6884624" cy="50868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Similarities and Differences: </a:t>
            </a:r>
            <a:br>
              <a:rPr lang="en-US" dirty="0" smtClean="0"/>
            </a:br>
            <a:r>
              <a:rPr lang="en-US" dirty="0" smtClean="0"/>
              <a:t>GM v. Traditional Breeding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2849880"/>
          </a:xfrm>
        </p:spPr>
        <p:txBody>
          <a:bodyPr>
            <a:normAutofit/>
          </a:bodyPr>
          <a:lstStyle/>
          <a:p>
            <a:r>
              <a:rPr lang="en-US" sz="2400" u="sng" dirty="0" smtClean="0"/>
              <a:t>GM:</a:t>
            </a:r>
          </a:p>
          <a:p>
            <a:pPr>
              <a:buFontTx/>
              <a:buChar char="-"/>
            </a:pPr>
            <a:r>
              <a:rPr lang="en-US" sz="2400" dirty="0" smtClean="0"/>
              <a:t>Done through recombinant DNA</a:t>
            </a:r>
          </a:p>
          <a:p>
            <a:pPr>
              <a:buFontTx/>
              <a:buChar char="-"/>
            </a:pPr>
            <a:r>
              <a:rPr lang="en-US" sz="2400" dirty="0" smtClean="0"/>
              <a:t>Can mix genes of organisms as different as spiders and crops</a:t>
            </a:r>
          </a:p>
          <a:p>
            <a:pPr>
              <a:buFontTx/>
              <a:buChar char="-"/>
            </a:pPr>
            <a:r>
              <a:rPr lang="en-US" sz="2400" dirty="0" smtClean="0"/>
              <a:t>Involves lab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3230880"/>
          </a:xfrm>
        </p:spPr>
        <p:txBody>
          <a:bodyPr>
            <a:normAutofit/>
          </a:bodyPr>
          <a:lstStyle/>
          <a:p>
            <a:r>
              <a:rPr lang="en-US" sz="2400" u="sng" dirty="0" smtClean="0"/>
              <a:t>Traditional</a:t>
            </a:r>
          </a:p>
          <a:p>
            <a:pPr>
              <a:buFontTx/>
              <a:buChar char="-"/>
            </a:pPr>
            <a:r>
              <a:rPr lang="en-US" sz="2400" dirty="0" smtClean="0"/>
              <a:t>Done through artificial selection</a:t>
            </a:r>
          </a:p>
          <a:p>
            <a:pPr>
              <a:buFontTx/>
              <a:buChar char="-"/>
            </a:pPr>
            <a:r>
              <a:rPr lang="en-US" sz="2400" dirty="0" smtClean="0"/>
              <a:t>Mixes genes from individuals of the same or similar species</a:t>
            </a:r>
          </a:p>
          <a:p>
            <a:pPr>
              <a:buFontTx/>
              <a:buChar char="-"/>
            </a:pPr>
            <a:r>
              <a:rPr lang="en-US" sz="2400" dirty="0" smtClean="0"/>
              <a:t>Involves whole organisms in the field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4876800"/>
            <a:ext cx="64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400" u="sng" dirty="0" smtClean="0"/>
              <a:t>Similarities:</a:t>
            </a:r>
          </a:p>
          <a:p>
            <a:pPr algn="ctr">
              <a:buFontTx/>
              <a:buChar char="-"/>
            </a:pPr>
            <a:r>
              <a:rPr lang="en-US" sz="2400" dirty="0" smtClean="0"/>
              <a:t>Done by humans</a:t>
            </a:r>
          </a:p>
          <a:p>
            <a:pPr algn="ctr">
              <a:buFontTx/>
              <a:buChar char="-"/>
            </a:pPr>
            <a:r>
              <a:rPr lang="en-US" sz="2400" dirty="0" smtClean="0"/>
              <a:t>Same goal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 smtClean="0"/>
              <a:t>The Rise of Genetically Modified Foods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-1980s: Scientists decided that the reassembled genes in the modified foods were safe.</a:t>
            </a:r>
          </a:p>
          <a:p>
            <a:endParaRPr lang="en-US" dirty="0" smtClean="0"/>
          </a:p>
          <a:p>
            <a:r>
              <a:rPr lang="en-US" dirty="0" smtClean="0"/>
              <a:t>-Hundreds of new applications: from improved medicine to ‘designer’ plants and animals</a:t>
            </a:r>
          </a:p>
          <a:p>
            <a:endParaRPr lang="en-US" dirty="0" smtClean="0"/>
          </a:p>
          <a:p>
            <a:r>
              <a:rPr lang="en-US" dirty="0" smtClean="0"/>
              <a:t>-Most common genetically modified food: soy beans</a:t>
            </a:r>
          </a:p>
          <a:p>
            <a:endParaRPr lang="en-US" dirty="0"/>
          </a:p>
        </p:txBody>
      </p:sp>
      <p:pic>
        <p:nvPicPr>
          <p:cNvPr id="48130" name="Picture 2" descr="http://sitemaker.umich.edu/sec006group5/files/percent_gmos_worldwide_char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38675" y="1645920"/>
            <a:ext cx="4048125" cy="4657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Concerns about GM food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4648200" y="1645920"/>
            <a:ext cx="4038600" cy="4526280"/>
          </a:xfrm>
        </p:spPr>
        <p:txBody>
          <a:bodyPr/>
          <a:lstStyle/>
          <a:p>
            <a:r>
              <a:rPr lang="en-US" dirty="0" smtClean="0"/>
              <a:t>As usage of GM food has increased, people have become concerned that they’re…</a:t>
            </a:r>
          </a:p>
          <a:p>
            <a:pPr lvl="1"/>
            <a:r>
              <a:rPr lang="en-US" dirty="0" smtClean="0"/>
              <a:t>Dangerous to health</a:t>
            </a:r>
          </a:p>
          <a:p>
            <a:pPr lvl="1"/>
            <a:r>
              <a:rPr lang="en-US" dirty="0" smtClean="0"/>
              <a:t>Pollute environment</a:t>
            </a:r>
          </a:p>
          <a:p>
            <a:pPr lvl="1"/>
            <a:r>
              <a:rPr lang="en-US" dirty="0" smtClean="0"/>
              <a:t>Hurt other organism</a:t>
            </a:r>
          </a:p>
          <a:p>
            <a:pPr lvl="1"/>
            <a:r>
              <a:rPr lang="en-US" dirty="0" smtClean="0"/>
              <a:t>Encourage growth of ‘super pests’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539" y="1752600"/>
            <a:ext cx="3723861" cy="4419600"/>
          </a:xfrm>
          <a:prstGeom prst="rect">
            <a:avLst/>
          </a:prstGeom>
        </p:spPr>
      </p:pic>
    </p:spTree>
  </p:cSld>
  <p:clrMapOvr>
    <a:masterClrMapping/>
  </p:clrMapOvr>
  <mc:AlternateContent>
    <mc:Choice xmlns:a="http://schemas.openxmlformats.org/drawingml/2006/main" xmlns:r="http://schemas.openxmlformats.org/officeDocument/2006/relationships" xmlns:p="http://schemas.openxmlformats.org/presentationml/2006/main" xmlns="" xmlns:p14="http://schemas.microsoft.com/office/powerpoint/2010/main" xmlns:mc="http://schemas.openxmlformats.org/markup-compatibility/2006" xmlns:mv="urn:schemas-microsoft-com:mac:vml" Requires="p14">
      <p:transition spd="slow" p14:dur="2500">
        <p:checker/>
      </p:transition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3657600" cy="5257800"/>
          </a:xfrm>
        </p:spPr>
        <p:txBody>
          <a:bodyPr/>
          <a:lstStyle/>
          <a:p>
            <a:r>
              <a:rPr lang="en-US" dirty="0" smtClean="0"/>
              <a:t>Most GM crops are engineered to resist herbicides– allows farmers to kill weeds without killing crops</a:t>
            </a:r>
          </a:p>
          <a:p>
            <a:r>
              <a:rPr lang="en-US" dirty="0" smtClean="0"/>
              <a:t>Over half the people in the world live in a place where GM crops are grown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6552" y="1752600"/>
            <a:ext cx="4596448" cy="393700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3165</TotalTime>
  <Words>823</Words>
  <Application>Microsoft Office PowerPoint</Application>
  <PresentationFormat>On-screen Show (4:3)</PresentationFormat>
  <Paragraphs>103</Paragraphs>
  <Slides>21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Foundry</vt:lpstr>
      <vt:lpstr>Genetically Modified Food</vt:lpstr>
      <vt:lpstr>What is Genetic Modification</vt:lpstr>
      <vt:lpstr>How Does Genetic Modification Work</vt:lpstr>
      <vt:lpstr>Recombinant DNA Technology</vt:lpstr>
      <vt:lpstr>Slide 5</vt:lpstr>
      <vt:lpstr>Similarities and Differences:  GM v. Traditional Breeding</vt:lpstr>
      <vt:lpstr>The Rise of Genetically Modified Foods</vt:lpstr>
      <vt:lpstr>Concerns about GM food</vt:lpstr>
      <vt:lpstr>Application</vt:lpstr>
      <vt:lpstr>Validity of Concerns: interbreeding</vt:lpstr>
      <vt:lpstr>Pro versus Con</vt:lpstr>
      <vt:lpstr>Environmental Benefits</vt:lpstr>
      <vt:lpstr>Canadian farmer who uses GM canola plants (1:00) </vt:lpstr>
      <vt:lpstr>Precautionary Principle </vt:lpstr>
      <vt:lpstr>Precautionary Studies in Britain 2003-2005</vt:lpstr>
      <vt:lpstr>Slide 16</vt:lpstr>
      <vt:lpstr>Slide 17</vt:lpstr>
      <vt:lpstr>Slide 18</vt:lpstr>
      <vt:lpstr>Cross Contamination</vt:lpstr>
      <vt:lpstr>Worldwide Reaction </vt:lpstr>
      <vt:lpstr>Slide 21</vt:lpstr>
    </vt:vector>
  </TitlesOfParts>
  <Company>Classrooms for the Future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Rise of Genetically Modified Foods</dc:title>
  <dc:creator>PA Department of Education Classrooms for the Future</dc:creator>
  <cp:lastModifiedBy>PA Department of Education Classrooms for the Future</cp:lastModifiedBy>
  <cp:revision>15</cp:revision>
  <dcterms:created xsi:type="dcterms:W3CDTF">2011-03-17T12:14:00Z</dcterms:created>
  <dcterms:modified xsi:type="dcterms:W3CDTF">2011-03-17T12:26:58Z</dcterms:modified>
</cp:coreProperties>
</file>